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258" r:id="rId6"/>
    <p:sldId id="259" r:id="rId7"/>
    <p:sldId id="260" r:id="rId8"/>
    <p:sldId id="263" r:id="rId9"/>
    <p:sldId id="264" r:id="rId10"/>
    <p:sldId id="265" r:id="rId11"/>
    <p:sldId id="269" r:id="rId12"/>
    <p:sldId id="270" r:id="rId13"/>
    <p:sldId id="291" r:id="rId14"/>
    <p:sldId id="293" r:id="rId15"/>
    <p:sldId id="280" r:id="rId16"/>
    <p:sldId id="283" r:id="rId17"/>
    <p:sldId id="285" r:id="rId18"/>
    <p:sldId id="288" r:id="rId19"/>
  </p:sldIdLst>
  <p:sldSz cx="9144000" cy="6858000" type="screen4x3"/>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snapToObjects="1">
      <p:cViewPr varScale="1">
        <p:scale>
          <a:sx n="63" d="100"/>
          <a:sy n="63" d="100"/>
        </p:scale>
        <p:origin x="1380"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3550"/>
          </a:xfrm>
          <a:prstGeom prst="rect">
            <a:avLst/>
          </a:prstGeom>
        </p:spPr>
        <p:txBody>
          <a:bodyPr vert="horz" lIns="91440" tIns="45720" rIns="91440" bIns="45720" rtlCol="0"/>
          <a:lstStyle>
            <a:lvl1pPr algn="r">
              <a:defRPr sz="1200"/>
            </a:lvl1pPr>
          </a:lstStyle>
          <a:p>
            <a:fld id="{2BF771BD-25AC-4913-B271-27576E11499D}" type="datetimeFigureOut">
              <a:rPr lang="en-US" smtClean="0"/>
              <a:t>8/6/2019</a:t>
            </a:fld>
            <a:endParaRPr lang="en-US"/>
          </a:p>
        </p:txBody>
      </p:sp>
      <p:sp>
        <p:nvSpPr>
          <p:cNvPr id="4" name="Footer Placeholder 3"/>
          <p:cNvSpPr>
            <a:spLocks noGrp="1"/>
          </p:cNvSpPr>
          <p:nvPr>
            <p:ph type="ftr" sz="quarter" idx="2"/>
          </p:nvPr>
        </p:nvSpPr>
        <p:spPr>
          <a:xfrm>
            <a:off x="0" y="8777288"/>
            <a:ext cx="30130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777288"/>
            <a:ext cx="3013075" cy="463550"/>
          </a:xfrm>
          <a:prstGeom prst="rect">
            <a:avLst/>
          </a:prstGeom>
        </p:spPr>
        <p:txBody>
          <a:bodyPr vert="horz" lIns="91440" tIns="45720" rIns="91440" bIns="45720" rtlCol="0" anchor="b"/>
          <a:lstStyle>
            <a:lvl1pPr algn="r">
              <a:defRPr sz="1200"/>
            </a:lvl1pPr>
          </a:lstStyle>
          <a:p>
            <a:fld id="{EF1086DF-AA9B-4D64-95FB-1B0E0F44A6E5}" type="slidenum">
              <a:rPr lang="en-US" smtClean="0"/>
              <a:t>‹#›</a:t>
            </a:fld>
            <a:endParaRPr lang="en-US"/>
          </a:p>
        </p:txBody>
      </p:sp>
    </p:spTree>
    <p:extLst>
      <p:ext uri="{BB962C8B-B14F-4D97-AF65-F5344CB8AC3E}">
        <p14:creationId xmlns:p14="http://schemas.microsoft.com/office/powerpoint/2010/main" val="2566863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B4102910-E8F7-4BCF-AB5C-DE64D37F24C0}" type="datetimeFigureOut">
              <a:rPr lang="en-US" smtClean="0"/>
              <a:t>8/6/2019</a:t>
            </a:fld>
            <a:endParaRPr lang="en-US"/>
          </a:p>
        </p:txBody>
      </p:sp>
      <p:sp>
        <p:nvSpPr>
          <p:cNvPr id="4" name="Slide Image Placeholder 3"/>
          <p:cNvSpPr>
            <a:spLocks noGrp="1" noRot="1" noChangeAspect="1"/>
          </p:cNvSpPr>
          <p:nvPr>
            <p:ph type="sldImg" idx="2"/>
          </p:nvPr>
        </p:nvSpPr>
        <p:spPr>
          <a:xfrm>
            <a:off x="1398588" y="1155700"/>
            <a:ext cx="41576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4DD9BC2E-E0E5-4FF1-8A1F-50BDDC4C367F}" type="slidenum">
              <a:rPr lang="en-US" smtClean="0"/>
              <a:t>‹#›</a:t>
            </a:fld>
            <a:endParaRPr lang="en-US"/>
          </a:p>
        </p:txBody>
      </p:sp>
    </p:spTree>
    <p:extLst>
      <p:ext uri="{BB962C8B-B14F-4D97-AF65-F5344CB8AC3E}">
        <p14:creationId xmlns:p14="http://schemas.microsoft.com/office/powerpoint/2010/main" val="458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1</a:t>
            </a:fld>
            <a:endParaRPr lang="en-US"/>
          </a:p>
        </p:txBody>
      </p:sp>
    </p:spTree>
    <p:extLst>
      <p:ext uri="{BB962C8B-B14F-4D97-AF65-F5344CB8AC3E}">
        <p14:creationId xmlns:p14="http://schemas.microsoft.com/office/powerpoint/2010/main" val="388551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10</a:t>
            </a:fld>
            <a:endParaRPr lang="en-US"/>
          </a:p>
        </p:txBody>
      </p:sp>
    </p:spTree>
    <p:extLst>
      <p:ext uri="{BB962C8B-B14F-4D97-AF65-F5344CB8AC3E}">
        <p14:creationId xmlns:p14="http://schemas.microsoft.com/office/powerpoint/2010/main" val="70763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12</a:t>
            </a:fld>
            <a:endParaRPr lang="en-US"/>
          </a:p>
        </p:txBody>
      </p:sp>
    </p:spTree>
    <p:extLst>
      <p:ext uri="{BB962C8B-B14F-4D97-AF65-F5344CB8AC3E}">
        <p14:creationId xmlns:p14="http://schemas.microsoft.com/office/powerpoint/2010/main" val="18196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13</a:t>
            </a:fld>
            <a:endParaRPr lang="en-US"/>
          </a:p>
        </p:txBody>
      </p:sp>
    </p:spTree>
    <p:extLst>
      <p:ext uri="{BB962C8B-B14F-4D97-AF65-F5344CB8AC3E}">
        <p14:creationId xmlns:p14="http://schemas.microsoft.com/office/powerpoint/2010/main" val="404794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14</a:t>
            </a:fld>
            <a:endParaRPr lang="en-US"/>
          </a:p>
        </p:txBody>
      </p:sp>
    </p:spTree>
    <p:extLst>
      <p:ext uri="{BB962C8B-B14F-4D97-AF65-F5344CB8AC3E}">
        <p14:creationId xmlns:p14="http://schemas.microsoft.com/office/powerpoint/2010/main" val="163239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15</a:t>
            </a:fld>
            <a:endParaRPr lang="en-US"/>
          </a:p>
        </p:txBody>
      </p:sp>
    </p:spTree>
    <p:extLst>
      <p:ext uri="{BB962C8B-B14F-4D97-AF65-F5344CB8AC3E}">
        <p14:creationId xmlns:p14="http://schemas.microsoft.com/office/powerpoint/2010/main" val="366220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2</a:t>
            </a:fld>
            <a:endParaRPr lang="en-US"/>
          </a:p>
        </p:txBody>
      </p:sp>
    </p:spTree>
    <p:extLst>
      <p:ext uri="{BB962C8B-B14F-4D97-AF65-F5344CB8AC3E}">
        <p14:creationId xmlns:p14="http://schemas.microsoft.com/office/powerpoint/2010/main" val="370007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3</a:t>
            </a:fld>
            <a:endParaRPr lang="en-US"/>
          </a:p>
        </p:txBody>
      </p:sp>
    </p:spTree>
    <p:extLst>
      <p:ext uri="{BB962C8B-B14F-4D97-AF65-F5344CB8AC3E}">
        <p14:creationId xmlns:p14="http://schemas.microsoft.com/office/powerpoint/2010/main" val="352250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4</a:t>
            </a:fld>
            <a:endParaRPr lang="en-US"/>
          </a:p>
        </p:txBody>
      </p:sp>
    </p:spTree>
    <p:extLst>
      <p:ext uri="{BB962C8B-B14F-4D97-AF65-F5344CB8AC3E}">
        <p14:creationId xmlns:p14="http://schemas.microsoft.com/office/powerpoint/2010/main" val="374389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5</a:t>
            </a:fld>
            <a:endParaRPr lang="en-US"/>
          </a:p>
        </p:txBody>
      </p:sp>
    </p:spTree>
    <p:extLst>
      <p:ext uri="{BB962C8B-B14F-4D97-AF65-F5344CB8AC3E}">
        <p14:creationId xmlns:p14="http://schemas.microsoft.com/office/powerpoint/2010/main" val="329641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6</a:t>
            </a:fld>
            <a:endParaRPr lang="en-US"/>
          </a:p>
        </p:txBody>
      </p:sp>
    </p:spTree>
    <p:extLst>
      <p:ext uri="{BB962C8B-B14F-4D97-AF65-F5344CB8AC3E}">
        <p14:creationId xmlns:p14="http://schemas.microsoft.com/office/powerpoint/2010/main" val="3936633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7</a:t>
            </a:fld>
            <a:endParaRPr lang="en-US"/>
          </a:p>
        </p:txBody>
      </p:sp>
    </p:spTree>
    <p:extLst>
      <p:ext uri="{BB962C8B-B14F-4D97-AF65-F5344CB8AC3E}">
        <p14:creationId xmlns:p14="http://schemas.microsoft.com/office/powerpoint/2010/main" val="281212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8</a:t>
            </a:fld>
            <a:endParaRPr lang="en-US"/>
          </a:p>
        </p:txBody>
      </p:sp>
    </p:spTree>
    <p:extLst>
      <p:ext uri="{BB962C8B-B14F-4D97-AF65-F5344CB8AC3E}">
        <p14:creationId xmlns:p14="http://schemas.microsoft.com/office/powerpoint/2010/main" val="127716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D9BC2E-E0E5-4FF1-8A1F-50BDDC4C367F}" type="slidenum">
              <a:rPr lang="en-US" smtClean="0"/>
              <a:t>9</a:t>
            </a:fld>
            <a:endParaRPr lang="en-US"/>
          </a:p>
        </p:txBody>
      </p:sp>
    </p:spTree>
    <p:extLst>
      <p:ext uri="{BB962C8B-B14F-4D97-AF65-F5344CB8AC3E}">
        <p14:creationId xmlns:p14="http://schemas.microsoft.com/office/powerpoint/2010/main" val="218865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1FB911-E1BF-AC40-92E2-CEEE42F6C75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402890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1FB911-E1BF-AC40-92E2-CEEE42F6C75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95470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1FB911-E1BF-AC40-92E2-CEEE42F6C75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72986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1FB911-E1BF-AC40-92E2-CEEE42F6C75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128407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1FB911-E1BF-AC40-92E2-CEEE42F6C75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232343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1FB911-E1BF-AC40-92E2-CEEE42F6C75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423063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1FB911-E1BF-AC40-92E2-CEEE42F6C75E}"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4659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1FB911-E1BF-AC40-92E2-CEEE42F6C75E}"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199743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FB911-E1BF-AC40-92E2-CEEE42F6C75E}"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67787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FB911-E1BF-AC40-92E2-CEEE42F6C75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287794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FB911-E1BF-AC40-92E2-CEEE42F6C75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7499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FB911-E1BF-AC40-92E2-CEEE42F6C75E}" type="datetimeFigureOut">
              <a:rPr lang="en-US" smtClean="0"/>
              <a:t>8/6/2019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39A6A-0818-8840-8289-E34FD5F70FA2}" type="slidenum">
              <a:rPr lang="en-US" smtClean="0"/>
              <a:t>‹#›</a:t>
            </a:fld>
            <a:endParaRPr lang="en-US"/>
          </a:p>
        </p:txBody>
      </p:sp>
    </p:spTree>
    <p:extLst>
      <p:ext uri="{BB962C8B-B14F-4D97-AF65-F5344CB8AC3E}">
        <p14:creationId xmlns:p14="http://schemas.microsoft.com/office/powerpoint/2010/main" val="1156518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youtube.com/watch?v=lEWEB5SkUI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4250" y="3691585"/>
            <a:ext cx="7892809" cy="2019014"/>
          </a:xfrm>
          <a:prstGeom prst="rect">
            <a:avLst/>
          </a:prstGeom>
        </p:spPr>
        <p:txBody>
          <a:bodyPr wrap="square">
            <a:spAutoFit/>
          </a:bodyPr>
          <a:lstStyle/>
          <a:p>
            <a:pPr algn="ctr">
              <a:lnSpc>
                <a:spcPct val="80000"/>
              </a:lnSpc>
              <a:spcAft>
                <a:spcPts val="600"/>
              </a:spcAft>
            </a:pPr>
            <a:r>
              <a:rPr lang="en-US" sz="4800" dirty="0">
                <a:solidFill>
                  <a:schemeClr val="bg1"/>
                </a:solidFill>
                <a:effectLst>
                  <a:outerShdw blurRad="50800" dist="38100" dir="2700000" algn="tl" rotWithShape="0">
                    <a:prstClr val="black">
                      <a:alpha val="40000"/>
                    </a:prstClr>
                  </a:outerShdw>
                </a:effectLst>
                <a:latin typeface="Century Gothic"/>
                <a:cs typeface="Century Gothic"/>
              </a:rPr>
              <a:t>Open House</a:t>
            </a:r>
          </a:p>
          <a:p>
            <a:pPr algn="ctr">
              <a:lnSpc>
                <a:spcPct val="80000"/>
              </a:lnSpc>
              <a:spcAft>
                <a:spcPts val="600"/>
              </a:spcAft>
            </a:pPr>
            <a:r>
              <a:rPr lang="en-US" sz="4800" dirty="0">
                <a:solidFill>
                  <a:schemeClr val="bg1"/>
                </a:solidFill>
                <a:effectLst>
                  <a:outerShdw blurRad="50800" dist="38100" dir="2700000" algn="tl" rotWithShape="0">
                    <a:prstClr val="black">
                      <a:alpha val="40000"/>
                    </a:prstClr>
                  </a:outerShdw>
                </a:effectLst>
                <a:latin typeface="Century Gothic"/>
                <a:cs typeface="Century Gothic"/>
              </a:rPr>
              <a:t>2019-2020</a:t>
            </a:r>
          </a:p>
          <a:p>
            <a:pPr algn="ctr">
              <a:lnSpc>
                <a:spcPct val="80000"/>
              </a:lnSpc>
              <a:spcAft>
                <a:spcPts val="600"/>
              </a:spcAft>
            </a:pPr>
            <a:r>
              <a:rPr lang="en-US" sz="4800" dirty="0">
                <a:solidFill>
                  <a:schemeClr val="bg1"/>
                </a:solidFill>
                <a:effectLst>
                  <a:outerShdw blurRad="50800" dist="38100" dir="2700000" algn="tl" rotWithShape="0">
                    <a:prstClr val="black">
                      <a:alpha val="40000"/>
                    </a:prstClr>
                  </a:outerShdw>
                </a:effectLst>
                <a:latin typeface="Century Gothic"/>
                <a:cs typeface="Century Gothic"/>
              </a:rPr>
              <a:t>Third Grade</a:t>
            </a:r>
          </a:p>
        </p:txBody>
      </p:sp>
    </p:spTree>
    <p:extLst>
      <p:ext uri="{BB962C8B-B14F-4D97-AF65-F5344CB8AC3E}">
        <p14:creationId xmlns:p14="http://schemas.microsoft.com/office/powerpoint/2010/main" val="366321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1866194"/>
            <a:ext cx="7899985" cy="3465564"/>
          </a:xfrm>
          <a:prstGeom prst="rect">
            <a:avLst/>
          </a:prstGeom>
        </p:spPr>
        <p:txBody>
          <a:bodyPr wrap="square">
            <a:spAutoFit/>
          </a:bodyPr>
          <a:lstStyle/>
          <a:p>
            <a:pPr algn="ctr">
              <a:lnSpc>
                <a:spcPct val="80000"/>
              </a:lnSpc>
              <a:spcAft>
                <a:spcPts val="600"/>
              </a:spcAft>
            </a:pPr>
            <a:r>
              <a:rPr lang="en-US" sz="2000" dirty="0">
                <a:solidFill>
                  <a:srgbClr val="FFFFFF"/>
                </a:solidFill>
                <a:effectLst>
                  <a:outerShdw blurRad="50800" dist="38100" dir="2700000" algn="tl" rotWithShape="0">
                    <a:prstClr val="black">
                      <a:alpha val="40000"/>
                    </a:prstClr>
                  </a:outerShdw>
                </a:effectLst>
                <a:latin typeface="Century Gothic"/>
                <a:cs typeface="Century Gothic"/>
              </a:rPr>
              <a:t>-Practice math facts nightly. </a:t>
            </a:r>
          </a:p>
          <a:p>
            <a:pPr algn="ctr">
              <a:lnSpc>
                <a:spcPct val="80000"/>
              </a:lnSpc>
              <a:spcAft>
                <a:spcPts val="600"/>
              </a:spcAft>
            </a:pPr>
            <a:r>
              <a:rPr lang="en-US" sz="2000" dirty="0">
                <a:solidFill>
                  <a:srgbClr val="FFFFFF"/>
                </a:solidFill>
                <a:effectLst>
                  <a:outerShdw blurRad="50800" dist="38100" dir="2700000" algn="tl" rotWithShape="0">
                    <a:prstClr val="black">
                      <a:alpha val="40000"/>
                    </a:prstClr>
                  </a:outerShdw>
                </a:effectLst>
                <a:latin typeface="Century Gothic"/>
                <a:cs typeface="Century Gothic"/>
              </a:rPr>
              <a:t>-Fluency in math facts is half the battle of understanding math concepts.</a:t>
            </a:r>
          </a:p>
          <a:p>
            <a:pPr algn="ctr">
              <a:lnSpc>
                <a:spcPct val="80000"/>
              </a:lnSpc>
              <a:spcAft>
                <a:spcPts val="600"/>
              </a:spcAft>
            </a:pPr>
            <a:r>
              <a:rPr lang="en-US" sz="2000" dirty="0">
                <a:solidFill>
                  <a:srgbClr val="FFFFFF"/>
                </a:solidFill>
                <a:effectLst>
                  <a:outerShdw blurRad="50800" dist="38100" dir="2700000" algn="tl" rotWithShape="0">
                    <a:prstClr val="black">
                      <a:alpha val="40000"/>
                    </a:prstClr>
                  </a:outerShdw>
                </a:effectLst>
                <a:latin typeface="Century Gothic"/>
                <a:cs typeface="Century Gothic"/>
              </a:rPr>
              <a:t>-Timed tests during the week </a:t>
            </a:r>
          </a:p>
          <a:p>
            <a:pPr algn="ctr">
              <a:lnSpc>
                <a:spcPct val="80000"/>
              </a:lnSpc>
              <a:spcAft>
                <a:spcPts val="600"/>
              </a:spcAft>
            </a:pPr>
            <a:r>
              <a:rPr lang="en-US" sz="2000" dirty="0">
                <a:solidFill>
                  <a:schemeClr val="bg1"/>
                </a:solidFill>
                <a:latin typeface="Century Gothic" panose="020B0502020202020204" pitchFamily="34" charset="0"/>
              </a:rPr>
              <a:t>-Interactive Notebooks/Journals – This is a resource that can be brought home.</a:t>
            </a:r>
          </a:p>
          <a:p>
            <a:pPr algn="ctr">
              <a:lnSpc>
                <a:spcPct val="80000"/>
              </a:lnSpc>
              <a:spcAft>
                <a:spcPts val="600"/>
              </a:spcAft>
            </a:pPr>
            <a:r>
              <a:rPr lang="en-US" sz="2000" dirty="0">
                <a:solidFill>
                  <a:schemeClr val="bg1"/>
                </a:solidFill>
                <a:latin typeface="Century Gothic" panose="020B0502020202020204" pitchFamily="34" charset="0"/>
              </a:rPr>
              <a:t>-Hands-on</a:t>
            </a:r>
          </a:p>
          <a:p>
            <a:pPr algn="ctr">
              <a:lnSpc>
                <a:spcPct val="80000"/>
              </a:lnSpc>
              <a:spcAft>
                <a:spcPts val="600"/>
              </a:spcAft>
            </a:pPr>
            <a:r>
              <a:rPr lang="en-US" sz="2000" dirty="0">
                <a:solidFill>
                  <a:schemeClr val="bg1"/>
                </a:solidFill>
                <a:latin typeface="Century Gothic" panose="020B0502020202020204" pitchFamily="34" charset="0"/>
              </a:rPr>
              <a:t>-Strategies/Algorithm</a:t>
            </a:r>
          </a:p>
          <a:p>
            <a:pPr algn="ctr">
              <a:lnSpc>
                <a:spcPct val="80000"/>
              </a:lnSpc>
              <a:spcAft>
                <a:spcPts val="600"/>
              </a:spcAft>
            </a:pPr>
            <a:r>
              <a:rPr lang="en-US" sz="2000" dirty="0">
                <a:solidFill>
                  <a:schemeClr val="bg1"/>
                </a:solidFill>
                <a:latin typeface="Century Gothic" panose="020B0502020202020204" pitchFamily="34" charset="0"/>
              </a:rPr>
              <a:t>-Guided Math Groups</a:t>
            </a:r>
          </a:p>
          <a:p>
            <a:pPr algn="ctr">
              <a:lnSpc>
                <a:spcPct val="80000"/>
              </a:lnSpc>
              <a:spcAft>
                <a:spcPts val="600"/>
              </a:spcAft>
            </a:pPr>
            <a:r>
              <a:rPr lang="en-US" sz="2000" dirty="0">
                <a:solidFill>
                  <a:schemeClr val="bg1"/>
                </a:solidFill>
                <a:latin typeface="Century Gothic" panose="020B0502020202020204" pitchFamily="34" charset="0"/>
              </a:rPr>
              <a:t>-Must be able to “explain how”</a:t>
            </a:r>
          </a:p>
          <a:p>
            <a:pPr algn="ctr">
              <a:lnSpc>
                <a:spcPct val="80000"/>
              </a:lnSpc>
              <a:spcAft>
                <a:spcPts val="600"/>
              </a:spcAft>
            </a:pPr>
            <a:endParaRPr lang="en-US" sz="2400" dirty="0">
              <a:solidFill>
                <a:srgbClr val="FFFFFF"/>
              </a:solidFill>
              <a:effectLst>
                <a:outerShdw blurRad="50800" dist="38100" dir="2700000" algn="tl" rotWithShape="0">
                  <a:prstClr val="black">
                    <a:alpha val="40000"/>
                  </a:prstClr>
                </a:outerShdw>
              </a:effectLst>
              <a:latin typeface="Century Gothic"/>
              <a:cs typeface="Century Gothic"/>
            </a:endParaRPr>
          </a:p>
        </p:txBody>
      </p:sp>
      <p:sp>
        <p:nvSpPr>
          <p:cNvPr id="2" name="Rectangle 1">
            <a:extLst>
              <a:ext uri="{FF2B5EF4-FFF2-40B4-BE49-F238E27FC236}">
                <a16:creationId xmlns:a16="http://schemas.microsoft.com/office/drawing/2014/main" id="{14C62950-29AE-41CF-9F80-7187D603304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1C54D697-BC78-43E2-9749-96F6B901986D}"/>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16E32AE4-C35A-43BA-BF33-9C23605E668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2DF92035-2E9D-4FDE-AF3A-32A91DB51C4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304383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839F-09F0-4521-834E-96EAD6FA1D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0A5EEE-07A7-4013-81DA-56D1CD79F77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C120039-88DA-42E9-A030-DD66800E672F}"/>
              </a:ext>
            </a:extLst>
          </p:cNvPr>
          <p:cNvPicPr>
            <a:picLocks noChangeAspect="1"/>
          </p:cNvPicPr>
          <p:nvPr/>
        </p:nvPicPr>
        <p:blipFill>
          <a:blip r:embed="rId2"/>
          <a:stretch>
            <a:fillRect/>
          </a:stretch>
        </p:blipFill>
        <p:spPr>
          <a:xfrm>
            <a:off x="-14025" y="0"/>
            <a:ext cx="9158025" cy="6847514"/>
          </a:xfrm>
          <a:prstGeom prst="rect">
            <a:avLst/>
          </a:prstGeom>
        </p:spPr>
      </p:pic>
      <p:pic>
        <p:nvPicPr>
          <p:cNvPr id="6" name="Picture 5">
            <a:extLst>
              <a:ext uri="{FF2B5EF4-FFF2-40B4-BE49-F238E27FC236}">
                <a16:creationId xmlns:a16="http://schemas.microsoft.com/office/drawing/2014/main" id="{1BCE6161-87F7-4F2A-9F42-E676C5E557AD}"/>
              </a:ext>
            </a:extLst>
          </p:cNvPr>
          <p:cNvPicPr>
            <a:picLocks noChangeAspect="1"/>
          </p:cNvPicPr>
          <p:nvPr/>
        </p:nvPicPr>
        <p:blipFill>
          <a:blip r:embed="rId3"/>
          <a:stretch>
            <a:fillRect/>
          </a:stretch>
        </p:blipFill>
        <p:spPr>
          <a:xfrm>
            <a:off x="3480" y="10486"/>
            <a:ext cx="9069400" cy="6786413"/>
          </a:xfrm>
          <a:prstGeom prst="rect">
            <a:avLst/>
          </a:prstGeom>
        </p:spPr>
      </p:pic>
    </p:spTree>
    <p:extLst>
      <p:ext uri="{BB962C8B-B14F-4D97-AF65-F5344CB8AC3E}">
        <p14:creationId xmlns:p14="http://schemas.microsoft.com/office/powerpoint/2010/main" val="13151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5760" y="1801170"/>
            <a:ext cx="8375904" cy="4001095"/>
          </a:xfrm>
          <a:prstGeom prst="rect">
            <a:avLst/>
          </a:prstGeom>
        </p:spPr>
        <p:txBody>
          <a:bodyPr wrap="square">
            <a:spAutoFit/>
          </a:bodyPr>
          <a:lstStyle/>
          <a:p>
            <a:pPr algn="ctr">
              <a:lnSpc>
                <a:spcPct val="80000"/>
              </a:lnSpc>
              <a:spcAft>
                <a:spcPts val="600"/>
              </a:spcAft>
            </a:pPr>
            <a:r>
              <a:rPr lang="en-US" sz="2800" u="sng" dirty="0">
                <a:solidFill>
                  <a:srgbClr val="FFFFFF"/>
                </a:solidFill>
                <a:effectLst>
                  <a:outerShdw blurRad="50800" dist="38100" dir="2700000" algn="tl" rotWithShape="0">
                    <a:prstClr val="black">
                      <a:alpha val="40000"/>
                    </a:prstClr>
                  </a:outerShdw>
                </a:effectLst>
                <a:latin typeface="Century Gothic"/>
                <a:cs typeface="Century Gothic"/>
              </a:rPr>
              <a:t>*CATO</a:t>
            </a: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 – Series of 3 in-school field trips</a:t>
            </a:r>
          </a:p>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(Soil/fossils/habitats) </a:t>
            </a:r>
          </a:p>
          <a:p>
            <a:pPr algn="ctr">
              <a:lnSpc>
                <a:spcPct val="80000"/>
              </a:lnSpc>
              <a:spcAft>
                <a:spcPts val="600"/>
              </a:spcAft>
            </a:pPr>
            <a:r>
              <a:rPr lang="en-US" sz="2800" u="sng" dirty="0">
                <a:solidFill>
                  <a:srgbClr val="FFFFFF"/>
                </a:solidFill>
                <a:effectLst>
                  <a:outerShdw blurRad="50800" dist="38100" dir="2700000" algn="tl" rotWithShape="0">
                    <a:prstClr val="black">
                      <a:alpha val="40000"/>
                    </a:prstClr>
                  </a:outerShdw>
                </a:effectLst>
                <a:latin typeface="Century Gothic"/>
                <a:cs typeface="Century Gothic"/>
              </a:rPr>
              <a:t>*Booth Museum</a:t>
            </a: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 OFF campus field trip (Cartersville) – Native Americans</a:t>
            </a:r>
          </a:p>
          <a:p>
            <a:pPr algn="ctr">
              <a:lnSpc>
                <a:spcPct val="80000"/>
              </a:lnSpc>
              <a:spcAft>
                <a:spcPts val="600"/>
              </a:spcAft>
            </a:pPr>
            <a:r>
              <a:rPr lang="en-US" sz="2800" u="sng" dirty="0">
                <a:solidFill>
                  <a:srgbClr val="FFFFFF"/>
                </a:solidFill>
                <a:effectLst>
                  <a:outerShdw blurRad="50800" dist="38100" dir="2700000" algn="tl" rotWithShape="0">
                    <a:prstClr val="black">
                      <a:alpha val="40000"/>
                    </a:prstClr>
                  </a:outerShdw>
                </a:effectLst>
                <a:latin typeface="Century Gothic"/>
                <a:cs typeface="Century Gothic"/>
              </a:rPr>
              <a:t>*Hernando DeSoto, Pilgrims, and Grammar shows</a:t>
            </a:r>
          </a:p>
          <a:p>
            <a:pPr algn="ctr">
              <a:lnSpc>
                <a:spcPct val="80000"/>
              </a:lnSpc>
              <a:spcAft>
                <a:spcPts val="600"/>
              </a:spcAft>
            </a:pPr>
            <a:r>
              <a:rPr lang="en-US" sz="2800" u="sng" dirty="0">
                <a:solidFill>
                  <a:srgbClr val="FFFFFF"/>
                </a:solidFill>
                <a:effectLst>
                  <a:outerShdw blurRad="50800" dist="38100" dir="2700000" algn="tl" rotWithShape="0">
                    <a:prstClr val="black">
                      <a:alpha val="40000"/>
                    </a:prstClr>
                  </a:outerShdw>
                </a:effectLst>
                <a:latin typeface="Century Gothic"/>
                <a:cs typeface="Century Gothic"/>
              </a:rPr>
              <a:t>*GA Power, </a:t>
            </a:r>
            <a:r>
              <a:rPr lang="en-US" sz="2800" u="sng" dirty="0" err="1">
                <a:solidFill>
                  <a:srgbClr val="FFFFFF"/>
                </a:solidFill>
                <a:effectLst>
                  <a:outerShdw blurRad="50800" dist="38100" dir="2700000" algn="tl" rotWithShape="0">
                    <a:prstClr val="black">
                      <a:alpha val="40000"/>
                    </a:prstClr>
                  </a:outerShdw>
                </a:effectLst>
                <a:latin typeface="Century Gothic"/>
                <a:cs typeface="Century Gothic"/>
              </a:rPr>
              <a:t>Wellstar</a:t>
            </a:r>
            <a:r>
              <a:rPr lang="en-US" sz="2800" u="sng" dirty="0">
                <a:solidFill>
                  <a:srgbClr val="FFFFFF"/>
                </a:solidFill>
                <a:effectLst>
                  <a:outerShdw blurRad="50800" dist="38100" dir="2700000" algn="tl" rotWithShape="0">
                    <a:prstClr val="black">
                      <a:alpha val="40000"/>
                    </a:prstClr>
                  </a:outerShdw>
                </a:effectLst>
                <a:latin typeface="Century Gothic"/>
                <a:cs typeface="Century Gothic"/>
              </a:rPr>
              <a:t>, and Cobb Watershed Program and Ecosystems</a:t>
            </a:r>
          </a:p>
          <a:p>
            <a:pPr algn="ctr">
              <a:lnSpc>
                <a:spcPct val="80000"/>
              </a:lnSpc>
              <a:spcAft>
                <a:spcPts val="600"/>
              </a:spcAft>
            </a:pPr>
            <a:r>
              <a:rPr lang="en-US" sz="2800" u="sng" dirty="0">
                <a:solidFill>
                  <a:srgbClr val="FFFFFF"/>
                </a:solidFill>
                <a:effectLst>
                  <a:outerShdw blurRad="50800" dist="38100" dir="2700000" algn="tl" rotWithShape="0">
                    <a:prstClr val="black">
                      <a:alpha val="40000"/>
                    </a:prstClr>
                  </a:outerShdw>
                </a:effectLst>
                <a:latin typeface="Century Gothic"/>
                <a:cs typeface="Century Gothic"/>
              </a:rPr>
              <a:t>*Diamond Del</a:t>
            </a: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 – possible field trip</a:t>
            </a:r>
            <a:endParaRPr lang="en-US" sz="2800" u="sng" dirty="0">
              <a:solidFill>
                <a:srgbClr val="FFFFFF"/>
              </a:solidFill>
              <a:effectLst>
                <a:outerShdw blurRad="50800" dist="38100" dir="2700000" algn="tl" rotWithShape="0">
                  <a:prstClr val="black">
                    <a:alpha val="40000"/>
                  </a:prstClr>
                </a:outerShdw>
              </a:effectLst>
              <a:latin typeface="Century Gothic"/>
              <a:cs typeface="Century Gothic"/>
            </a:endParaRPr>
          </a:p>
          <a:p>
            <a:pPr algn="ctr">
              <a:lnSpc>
                <a:spcPct val="80000"/>
              </a:lnSpc>
              <a:spcAft>
                <a:spcPts val="600"/>
              </a:spcAft>
            </a:pPr>
            <a:r>
              <a:rPr lang="en-US" sz="2800" b="1" dirty="0">
                <a:solidFill>
                  <a:srgbClr val="FF0000"/>
                </a:solidFill>
                <a:effectLst>
                  <a:outerShdw blurRad="50800" dist="38100" dir="2700000" algn="tl" rotWithShape="0">
                    <a:prstClr val="black">
                      <a:alpha val="40000"/>
                    </a:prstClr>
                  </a:outerShdw>
                </a:effectLst>
                <a:latin typeface="Century Gothic"/>
                <a:cs typeface="Century Gothic"/>
              </a:rPr>
              <a:t>Wear class shirt!!</a:t>
            </a:r>
          </a:p>
        </p:txBody>
      </p:sp>
    </p:spTree>
    <p:extLst>
      <p:ext uri="{BB962C8B-B14F-4D97-AF65-F5344CB8AC3E}">
        <p14:creationId xmlns:p14="http://schemas.microsoft.com/office/powerpoint/2010/main" val="58093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99768" y="2038914"/>
            <a:ext cx="7905135" cy="2215991"/>
          </a:xfrm>
          <a:prstGeom prst="rect">
            <a:avLst/>
          </a:prstGeom>
        </p:spPr>
        <p:txBody>
          <a:bodyPr wrap="square">
            <a:spAutoFit/>
          </a:bodyPr>
          <a:lstStyle/>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-Keep a close eye on our </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Grade level website for news, dates to remember, and important info about our grade level!</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-Make sure you are on Remind.</a:t>
            </a:r>
          </a:p>
        </p:txBody>
      </p:sp>
      <p:pic>
        <p:nvPicPr>
          <p:cNvPr id="1026" name="Picture 3" descr="image003">
            <a:extLst>
              <a:ext uri="{FF2B5EF4-FFF2-40B4-BE49-F238E27FC236}">
                <a16:creationId xmlns:a16="http://schemas.microsoft.com/office/drawing/2014/main" id="{C38ED4EA-8060-4520-8701-FC128A143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760" y="4254905"/>
            <a:ext cx="2316480"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19200" y="1747938"/>
            <a:ext cx="5860026" cy="4031873"/>
          </a:xfrm>
          <a:prstGeom prst="rect">
            <a:avLst/>
          </a:prstGeom>
        </p:spPr>
        <p:txBody>
          <a:bodyPr wrap="square">
            <a:spAutoFit/>
          </a:bodyPr>
          <a:lstStyle/>
          <a:p>
            <a:r>
              <a:rPr lang="en-US" sz="3200" dirty="0">
                <a:solidFill>
                  <a:schemeClr val="bg1"/>
                </a:solidFill>
                <a:latin typeface="Century Gothic" panose="020B0502020202020204" pitchFamily="34" charset="0"/>
              </a:rPr>
              <a:t>By email</a:t>
            </a:r>
          </a:p>
          <a:p>
            <a:pPr lvl="1"/>
            <a:r>
              <a:rPr lang="en-US" sz="3200" dirty="0">
                <a:solidFill>
                  <a:schemeClr val="bg1"/>
                </a:solidFill>
                <a:latin typeface="Century Gothic" panose="020B0502020202020204" pitchFamily="34" charset="0"/>
              </a:rPr>
              <a:t>- Email student’s classroom teacher</a:t>
            </a:r>
          </a:p>
          <a:p>
            <a:pPr lvl="2"/>
            <a:r>
              <a:rPr lang="en-US" sz="3200" dirty="0">
                <a:solidFill>
                  <a:schemeClr val="bg1"/>
                </a:solidFill>
                <a:latin typeface="Century Gothic" panose="020B0502020202020204" pitchFamily="34" charset="0"/>
              </a:rPr>
              <a:t>*Checked often throughout day</a:t>
            </a:r>
          </a:p>
          <a:p>
            <a:pPr lvl="2"/>
            <a:endParaRPr lang="en-US" sz="3200" dirty="0">
              <a:solidFill>
                <a:schemeClr val="bg1"/>
              </a:solidFill>
              <a:latin typeface="Century Gothic" panose="020B0502020202020204" pitchFamily="34" charset="0"/>
            </a:endParaRPr>
          </a:p>
          <a:p>
            <a:pPr lvl="2"/>
            <a:r>
              <a:rPr lang="en-US" sz="3200" dirty="0">
                <a:solidFill>
                  <a:schemeClr val="bg1"/>
                </a:solidFill>
                <a:latin typeface="Century Gothic" panose="020B0502020202020204" pitchFamily="34" charset="0"/>
              </a:rPr>
              <a:t>- Also texting through</a:t>
            </a:r>
          </a:p>
          <a:p>
            <a:pPr lvl="2"/>
            <a:r>
              <a:rPr lang="en-US" sz="3200" dirty="0">
                <a:solidFill>
                  <a:schemeClr val="bg1"/>
                </a:solidFill>
                <a:latin typeface="Century Gothic" panose="020B0502020202020204" pitchFamily="34" charset="0"/>
              </a:rPr>
              <a:t>Remind</a:t>
            </a:r>
          </a:p>
        </p:txBody>
      </p:sp>
      <p:pic>
        <p:nvPicPr>
          <p:cNvPr id="4" name="Picture 2" descr="C:\Documents and Settings\OCW16008\Local Settings\Temporary Internet Files\Content.IE5\DYBXGR31\MM900285298[1].gif"/>
          <p:cNvPicPr>
            <a:picLocks noChangeAspect="1" noChangeArrowheads="1" noCrop="1"/>
          </p:cNvPicPr>
          <p:nvPr/>
        </p:nvPicPr>
        <p:blipFill>
          <a:blip r:embed="rId4" cstate="print"/>
          <a:srcRect/>
          <a:stretch>
            <a:fillRect/>
          </a:stretch>
        </p:blipFill>
        <p:spPr bwMode="auto">
          <a:xfrm>
            <a:off x="6411418" y="3341411"/>
            <a:ext cx="2438400" cy="2438400"/>
          </a:xfrm>
          <a:prstGeom prst="rect">
            <a:avLst/>
          </a:prstGeom>
          <a:noFill/>
        </p:spPr>
      </p:pic>
      <p:pic>
        <p:nvPicPr>
          <p:cNvPr id="3" name="Picture 2">
            <a:extLst>
              <a:ext uri="{FF2B5EF4-FFF2-40B4-BE49-F238E27FC236}">
                <a16:creationId xmlns:a16="http://schemas.microsoft.com/office/drawing/2014/main" id="{FBF56805-EAA5-4C98-9338-85C9C77FC41C}"/>
              </a:ext>
            </a:extLst>
          </p:cNvPr>
          <p:cNvPicPr>
            <a:picLocks noChangeAspect="1"/>
          </p:cNvPicPr>
          <p:nvPr/>
        </p:nvPicPr>
        <p:blipFill>
          <a:blip r:embed="rId5"/>
          <a:stretch>
            <a:fillRect/>
          </a:stretch>
        </p:blipFill>
        <p:spPr>
          <a:xfrm>
            <a:off x="6429494" y="3429001"/>
            <a:ext cx="2402247" cy="2297802"/>
          </a:xfrm>
          <a:prstGeom prst="rect">
            <a:avLst/>
          </a:prstGeom>
        </p:spPr>
      </p:pic>
    </p:spTree>
    <p:extLst>
      <p:ext uri="{BB962C8B-B14F-4D97-AF65-F5344CB8AC3E}">
        <p14:creationId xmlns:p14="http://schemas.microsoft.com/office/powerpoint/2010/main" val="2381569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4568" y="1305341"/>
            <a:ext cx="7629832" cy="4247317"/>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Kristen ITC" panose="03050502040202030202" pitchFamily="66" charset="0"/>
              </a:rPr>
              <a:t>THANKS FOR COMING!!  WE LOOK FORWARD TO A WONDERFUL YEAR!</a:t>
            </a:r>
          </a:p>
        </p:txBody>
      </p:sp>
      <p:sp>
        <p:nvSpPr>
          <p:cNvPr id="3" name="Rectangle 2">
            <a:extLst>
              <a:ext uri="{FF2B5EF4-FFF2-40B4-BE49-F238E27FC236}">
                <a16:creationId xmlns:a16="http://schemas.microsoft.com/office/drawing/2014/main" id="{C619FD94-5281-4D5B-A65D-10B8BC0FB6D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D3267423-712E-4D95-83B8-C249326E3EB7}"/>
              </a:ext>
            </a:extLst>
          </p:cNvPr>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22552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4250" y="1815394"/>
            <a:ext cx="7899985" cy="5281446"/>
          </a:xfrm>
          <a:prstGeom prst="rect">
            <a:avLst/>
          </a:prstGeom>
        </p:spPr>
        <p:txBody>
          <a:bodyPr wrap="square">
            <a:spAutoFit/>
          </a:bodyPr>
          <a:lstStyle/>
          <a:p>
            <a:pPr marL="457200" indent="-457200" algn="ctr">
              <a:lnSpc>
                <a:spcPct val="80000"/>
              </a:lnSpc>
              <a:spcAft>
                <a:spcPts val="600"/>
              </a:spcAft>
              <a:buFontTx/>
              <a:buChar char="-"/>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No transportation changes over email or phone, unless it’s to keep your child at school in ASP – please send in a note </a:t>
            </a:r>
          </a:p>
          <a:p>
            <a:pPr marL="457200" indent="-457200" algn="ctr">
              <a:lnSpc>
                <a:spcPct val="80000"/>
              </a:lnSpc>
              <a:spcAft>
                <a:spcPts val="600"/>
              </a:spcAft>
              <a:buFontTx/>
              <a:buChar char="-"/>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No toys or distractions </a:t>
            </a:r>
          </a:p>
          <a:p>
            <a:pPr marL="457200" indent="-457200" algn="ctr">
              <a:lnSpc>
                <a:spcPct val="80000"/>
              </a:lnSpc>
              <a:spcAft>
                <a:spcPts val="600"/>
              </a:spcAft>
              <a:buFontTx/>
              <a:buChar char="-"/>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Water only and healthy snack</a:t>
            </a:r>
          </a:p>
          <a:p>
            <a:pPr marL="457200" indent="-457200" algn="ctr">
              <a:lnSpc>
                <a:spcPct val="80000"/>
              </a:lnSpc>
              <a:spcAft>
                <a:spcPts val="600"/>
              </a:spcAft>
              <a:buFontTx/>
              <a:buChar char="-"/>
            </a:pPr>
            <a:r>
              <a:rPr lang="en-US" sz="3200" dirty="0">
                <a:solidFill>
                  <a:srgbClr val="FFFF00"/>
                </a:solidFill>
                <a:effectLst>
                  <a:outerShdw blurRad="50800" dist="38100" dir="2700000" algn="tl" rotWithShape="0">
                    <a:prstClr val="black">
                      <a:alpha val="40000"/>
                    </a:prstClr>
                  </a:outerShdw>
                </a:effectLst>
                <a:latin typeface="Century Gothic"/>
                <a:cs typeface="Century Gothic"/>
              </a:rPr>
              <a:t>-Weekly Work and Behavior Reports go home most Fridays – Please discuss with child.</a:t>
            </a:r>
          </a:p>
          <a:p>
            <a:pPr marL="457200" indent="-457200" algn="ctr">
              <a:lnSpc>
                <a:spcPct val="80000"/>
              </a:lnSpc>
              <a:spcAft>
                <a:spcPts val="600"/>
              </a:spcAft>
              <a:buFontTx/>
              <a:buChar char="-"/>
            </a:pPr>
            <a:r>
              <a:rPr lang="en-US" sz="3200" dirty="0">
                <a:solidFill>
                  <a:srgbClr val="FFFF00"/>
                </a:solidFill>
                <a:effectLst>
                  <a:outerShdw blurRad="50800" dist="38100" dir="2700000" algn="tl" rotWithShape="0">
                    <a:prstClr val="black">
                      <a:alpha val="40000"/>
                    </a:prstClr>
                  </a:outerShdw>
                </a:effectLst>
                <a:latin typeface="Century Gothic"/>
                <a:cs typeface="Century Gothic"/>
              </a:rPr>
              <a:t>SIGN and RETURN on MONDAY!</a:t>
            </a:r>
          </a:p>
          <a:p>
            <a:pPr marL="457200" indent="-457200" algn="ctr">
              <a:lnSpc>
                <a:spcPct val="80000"/>
              </a:lnSpc>
              <a:spcAft>
                <a:spcPts val="600"/>
              </a:spcAft>
              <a:buFontTx/>
              <a:buChar char="-"/>
            </a:pPr>
            <a:endParaRPr lang="en-US" sz="3200" dirty="0">
              <a:solidFill>
                <a:srgbClr val="FFFFFF"/>
              </a:solidFill>
              <a:effectLst>
                <a:outerShdw blurRad="50800" dist="38100" dir="2700000" algn="tl" rotWithShape="0">
                  <a:prstClr val="black">
                    <a:alpha val="40000"/>
                  </a:prstClr>
                </a:outerShdw>
              </a:effectLst>
              <a:latin typeface="Century Gothic"/>
              <a:cs typeface="Century Gothic"/>
            </a:endParaRPr>
          </a:p>
          <a:p>
            <a:pPr marL="457200" indent="-457200" algn="ctr">
              <a:lnSpc>
                <a:spcPct val="80000"/>
              </a:lnSpc>
              <a:spcAft>
                <a:spcPts val="600"/>
              </a:spcAft>
              <a:buFontTx/>
              <a:buChar char="-"/>
            </a:pPr>
            <a:endParaRPr lang="en-US" sz="3200" dirty="0">
              <a:solidFill>
                <a:srgbClr val="FFFFFF"/>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089440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43280" y="1828101"/>
            <a:ext cx="7487920" cy="3600986"/>
          </a:xfrm>
          <a:prstGeom prst="rect">
            <a:avLst/>
          </a:prstGeom>
        </p:spPr>
        <p:txBody>
          <a:bodyPr wrap="square" numCol="1">
            <a:spAutoFit/>
          </a:bodyPr>
          <a:lstStyle/>
          <a:p>
            <a:r>
              <a:rPr lang="en-US" dirty="0">
                <a:solidFill>
                  <a:schemeClr val="bg1"/>
                </a:solidFill>
                <a:latin typeface="Century Gothic" panose="020B0502020202020204" pitchFamily="34" charset="0"/>
              </a:rPr>
              <a:t>7:15 - 8:15am Morning Work </a:t>
            </a:r>
          </a:p>
          <a:p>
            <a:r>
              <a:rPr lang="en-US" dirty="0">
                <a:solidFill>
                  <a:schemeClr val="bg1"/>
                </a:solidFill>
                <a:latin typeface="Century Gothic" panose="020B0502020202020204" pitchFamily="34" charset="0"/>
              </a:rPr>
              <a:t>8:15 – 10:15am ELA/Reading Block</a:t>
            </a:r>
          </a:p>
          <a:p>
            <a:r>
              <a:rPr lang="en-US" dirty="0">
                <a:solidFill>
                  <a:schemeClr val="bg1"/>
                </a:solidFill>
                <a:latin typeface="Century Gothic" panose="020B0502020202020204" pitchFamily="34" charset="0"/>
              </a:rPr>
              <a:t>10:15 – 11:20am Recess/Lunch Block</a:t>
            </a:r>
          </a:p>
          <a:p>
            <a:r>
              <a:rPr lang="en-US" dirty="0">
                <a:solidFill>
                  <a:schemeClr val="bg1"/>
                </a:solidFill>
                <a:latin typeface="Century Gothic" panose="020B0502020202020204" pitchFamily="34" charset="0"/>
              </a:rPr>
              <a:t>11:20 – 12:20pm Math Block</a:t>
            </a:r>
          </a:p>
          <a:p>
            <a:r>
              <a:rPr lang="en-US" dirty="0">
                <a:solidFill>
                  <a:schemeClr val="bg1"/>
                </a:solidFill>
                <a:latin typeface="Century Gothic" panose="020B0502020202020204" pitchFamily="34" charset="0"/>
              </a:rPr>
              <a:t>12:20 -1:00pm Science/S.S./Health Block</a:t>
            </a:r>
          </a:p>
          <a:p>
            <a:r>
              <a:rPr lang="en-US" dirty="0">
                <a:solidFill>
                  <a:schemeClr val="bg1"/>
                </a:solidFill>
                <a:latin typeface="Century Gothic" panose="020B0502020202020204" pitchFamily="34" charset="0"/>
              </a:rPr>
              <a:t>1:05 – 1:50pm Specials </a:t>
            </a:r>
          </a:p>
          <a:p>
            <a:r>
              <a:rPr lang="en-US" dirty="0">
                <a:solidFill>
                  <a:schemeClr val="bg1"/>
                </a:solidFill>
                <a:latin typeface="Century Gothic" panose="020B0502020202020204" pitchFamily="34" charset="0"/>
              </a:rPr>
              <a:t>1:55 – 2:15pm Pack up/Read Aloud/Dismissal</a:t>
            </a:r>
          </a:p>
          <a:p>
            <a:endParaRPr lang="en-US" dirty="0">
              <a:solidFill>
                <a:schemeClr val="bg1"/>
              </a:solidFill>
              <a:latin typeface="Century Gothic" panose="020B0502020202020204" pitchFamily="34" charset="0"/>
            </a:endParaRPr>
          </a:p>
          <a:p>
            <a:pPr algn="ctr"/>
            <a:r>
              <a:rPr lang="en-US" sz="2400" dirty="0">
                <a:solidFill>
                  <a:schemeClr val="bg1"/>
                </a:solidFill>
                <a:latin typeface="Century Gothic" panose="020B0502020202020204" pitchFamily="34" charset="0"/>
              </a:rPr>
              <a:t>** SOME SCHEDULES VARY.  SEE TEACHER FOR SPECIFIC SCHEDULES BY CLASS.**</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4431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88258" y="1786549"/>
            <a:ext cx="8053406" cy="4585871"/>
          </a:xfrm>
          <a:prstGeom prst="rect">
            <a:avLst/>
          </a:prstGeom>
        </p:spPr>
        <p:txBody>
          <a:bodyPr wrap="square">
            <a:spAutoFit/>
          </a:bodyPr>
          <a:lstStyle/>
          <a:p>
            <a:pPr lvl="1"/>
            <a:r>
              <a:rPr lang="en-US" sz="2000" dirty="0">
                <a:solidFill>
                  <a:schemeClr val="bg1"/>
                </a:solidFill>
                <a:latin typeface="Century Gothic" panose="020B0502020202020204" pitchFamily="34" charset="0"/>
              </a:rPr>
              <a:t>* Please check backpack daily and make sure your child is organizing materials in order to ensure success.</a:t>
            </a:r>
          </a:p>
          <a:p>
            <a:pPr lvl="1"/>
            <a:r>
              <a:rPr lang="en-US" sz="2000" dirty="0">
                <a:solidFill>
                  <a:schemeClr val="bg1"/>
                </a:solidFill>
                <a:latin typeface="Century Gothic" panose="020B0502020202020204" pitchFamily="34" charset="0"/>
              </a:rPr>
              <a:t>* Behavior – All classes operate on a monetary system that supports our economic standards.  Students can earn and lose money based on behavior.  At the end of each nine weeks, we will use earned money to participate in a grade level school store.</a:t>
            </a:r>
          </a:p>
          <a:p>
            <a:pPr lvl="1"/>
            <a:r>
              <a:rPr lang="en-US" sz="2800" dirty="0">
                <a:solidFill>
                  <a:schemeClr val="bg1"/>
                </a:solidFill>
                <a:effectLst>
                  <a:outerShdw blurRad="50800" dist="38100" dir="2700000" algn="tl" rotWithShape="0">
                    <a:prstClr val="black">
                      <a:alpha val="40000"/>
                    </a:prstClr>
                  </a:outerShdw>
                </a:effectLst>
                <a:latin typeface="Century Gothic" panose="020B0502020202020204" pitchFamily="34" charset="0"/>
                <a:cs typeface="Aharoni" panose="02010803020104030203" pitchFamily="2" charset="-79"/>
              </a:rPr>
              <a:t>* Following Directions and Listening *</a:t>
            </a:r>
          </a:p>
          <a:p>
            <a:pPr algn="ctr">
              <a:lnSpc>
                <a:spcPct val="80000"/>
              </a:lnSpc>
              <a:spcAft>
                <a:spcPts val="600"/>
              </a:spcAft>
            </a:pPr>
            <a:r>
              <a:rPr lang="en-US" sz="2800" dirty="0">
                <a:solidFill>
                  <a:schemeClr val="bg1"/>
                </a:solidFill>
                <a:effectLst>
                  <a:outerShdw blurRad="50800" dist="38100" dir="2700000" algn="tl" rotWithShape="0">
                    <a:prstClr val="black">
                      <a:alpha val="40000"/>
                    </a:prstClr>
                  </a:outerShdw>
                </a:effectLst>
                <a:latin typeface="Century Gothic" panose="020B0502020202020204" pitchFamily="34" charset="0"/>
                <a:cs typeface="Aharoni" panose="02010803020104030203" pitchFamily="2" charset="-79"/>
              </a:rPr>
              <a:t>We are:</a:t>
            </a:r>
          </a:p>
          <a:p>
            <a:pPr algn="ctr">
              <a:lnSpc>
                <a:spcPct val="80000"/>
              </a:lnSpc>
              <a:spcAft>
                <a:spcPts val="600"/>
              </a:spcAft>
            </a:pPr>
            <a:r>
              <a:rPr lang="en-US" sz="2800" dirty="0">
                <a:solidFill>
                  <a:schemeClr val="bg1"/>
                </a:solidFill>
                <a:effectLst>
                  <a:outerShdw blurRad="50800" dist="38100" dir="2700000" algn="tl" rotWithShape="0">
                    <a:prstClr val="black">
                      <a:alpha val="40000"/>
                    </a:prstClr>
                  </a:outerShdw>
                </a:effectLst>
                <a:latin typeface="Century Gothic" panose="020B0502020202020204" pitchFamily="34" charset="0"/>
                <a:cs typeface="Aharoni" panose="02010803020104030203" pitchFamily="2" charset="-79"/>
              </a:rPr>
              <a:t>BUILDING RESPONSIBILITY &amp;</a:t>
            </a:r>
          </a:p>
          <a:p>
            <a:pPr algn="ctr">
              <a:lnSpc>
                <a:spcPct val="80000"/>
              </a:lnSpc>
              <a:spcAft>
                <a:spcPts val="600"/>
              </a:spcAft>
            </a:pPr>
            <a:r>
              <a:rPr lang="en-US" sz="2800" dirty="0">
                <a:solidFill>
                  <a:schemeClr val="bg1"/>
                </a:solidFill>
                <a:effectLst>
                  <a:outerShdw blurRad="50800" dist="38100" dir="2700000" algn="tl" rotWithShape="0">
                    <a:prstClr val="black">
                      <a:alpha val="40000"/>
                    </a:prstClr>
                  </a:outerShdw>
                </a:effectLst>
                <a:latin typeface="Century Gothic" panose="020B0502020202020204" pitchFamily="34" charset="0"/>
                <a:cs typeface="Aharoni" panose="02010803020104030203" pitchFamily="2" charset="-79"/>
              </a:rPr>
              <a:t>ACCOUNTABILITY ALL YEAR!</a:t>
            </a:r>
          </a:p>
          <a:p>
            <a:pPr algn="ctr">
              <a:lnSpc>
                <a:spcPct val="80000"/>
              </a:lnSpc>
              <a:spcAft>
                <a:spcPts val="600"/>
              </a:spcAft>
            </a:pPr>
            <a:r>
              <a:rPr lang="en-US" u="sng" dirty="0">
                <a:hlinkClick r:id="rId4"/>
              </a:rPr>
              <a:t>https://www.youtube.com/watch?v=lEWEB5SkUIc</a:t>
            </a:r>
            <a:endParaRPr lang="en-US" u="sng" dirty="0"/>
          </a:p>
          <a:p>
            <a:pPr algn="ctr">
              <a:lnSpc>
                <a:spcPct val="80000"/>
              </a:lnSpc>
              <a:spcAft>
                <a:spcPts val="600"/>
              </a:spcAft>
            </a:pPr>
            <a:endParaRPr lang="en-US" sz="2800" dirty="0">
              <a:solidFill>
                <a:schemeClr val="bg1"/>
              </a:solidFill>
              <a:effectLst>
                <a:outerShdw blurRad="50800" dist="38100" dir="2700000" algn="tl" rotWithShape="0">
                  <a:prstClr val="black">
                    <a:alpha val="40000"/>
                  </a:prstClr>
                </a:outerShdw>
              </a:effectLst>
              <a:latin typeface="Century Gothic" panose="020B0502020202020204" pitchFamily="34" charset="0"/>
              <a:cs typeface="Aharoni" panose="02010803020104030203" pitchFamily="2" charset="-79"/>
            </a:endParaRPr>
          </a:p>
        </p:txBody>
      </p:sp>
    </p:spTree>
    <p:extLst>
      <p:ext uri="{BB962C8B-B14F-4D97-AF65-F5344CB8AC3E}">
        <p14:creationId xmlns:p14="http://schemas.microsoft.com/office/powerpoint/2010/main" val="961045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1795074"/>
            <a:ext cx="7899985" cy="4416594"/>
          </a:xfrm>
          <a:prstGeom prst="rect">
            <a:avLst/>
          </a:prstGeom>
        </p:spPr>
        <p:txBody>
          <a:bodyPr wrap="square">
            <a:spAutoFit/>
          </a:bodyPr>
          <a:lstStyle/>
          <a:p>
            <a:pPr algn="ctr">
              <a:lnSpc>
                <a:spcPct val="80000"/>
              </a:lnSpc>
              <a:spcAft>
                <a:spcPts val="600"/>
              </a:spcAft>
            </a:pPr>
            <a:r>
              <a:rPr lang="en-US" sz="3200" u="sng" dirty="0">
                <a:solidFill>
                  <a:srgbClr val="FFFFFF"/>
                </a:solidFill>
                <a:effectLst>
                  <a:outerShdw blurRad="50800" dist="38100" dir="2700000" algn="tl" rotWithShape="0">
                    <a:prstClr val="black">
                      <a:alpha val="40000"/>
                    </a:prstClr>
                  </a:outerShdw>
                </a:effectLst>
                <a:latin typeface="Century Gothic"/>
                <a:cs typeface="Century Gothic"/>
              </a:rPr>
              <a:t>Dismissal order this year - </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*2:13 – Car riders, Walkers, ASP</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*Next – 1</a:t>
            </a:r>
            <a:r>
              <a:rPr lang="en-US" sz="3200" baseline="30000" dirty="0">
                <a:solidFill>
                  <a:srgbClr val="FFFFFF"/>
                </a:solidFill>
                <a:effectLst>
                  <a:outerShdw blurRad="50800" dist="38100" dir="2700000" algn="tl" rotWithShape="0">
                    <a:prstClr val="black">
                      <a:alpha val="40000"/>
                    </a:prstClr>
                  </a:outerShdw>
                </a:effectLst>
                <a:latin typeface="Century Gothic"/>
                <a:cs typeface="Century Gothic"/>
              </a:rPr>
              <a:t>st</a:t>
            </a: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 load buses</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*After 1</a:t>
            </a:r>
            <a:r>
              <a:rPr lang="en-US" sz="3200" baseline="30000" dirty="0">
                <a:solidFill>
                  <a:srgbClr val="FFFFFF"/>
                </a:solidFill>
                <a:effectLst>
                  <a:outerShdw blurRad="50800" dist="38100" dir="2700000" algn="tl" rotWithShape="0">
                    <a:prstClr val="black">
                      <a:alpha val="40000"/>
                    </a:prstClr>
                  </a:outerShdw>
                </a:effectLst>
                <a:latin typeface="Century Gothic"/>
                <a:cs typeface="Century Gothic"/>
              </a:rPr>
              <a:t>st</a:t>
            </a: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 load leaves – 2</a:t>
            </a:r>
            <a:r>
              <a:rPr lang="en-US" sz="3200" baseline="30000" dirty="0">
                <a:solidFill>
                  <a:srgbClr val="FFFFFF"/>
                </a:solidFill>
                <a:effectLst>
                  <a:outerShdw blurRad="50800" dist="38100" dir="2700000" algn="tl" rotWithShape="0">
                    <a:prstClr val="black">
                      <a:alpha val="40000"/>
                    </a:prstClr>
                  </a:outerShdw>
                </a:effectLst>
                <a:latin typeface="Century Gothic"/>
                <a:cs typeface="Century Gothic"/>
              </a:rPr>
              <a:t>nd</a:t>
            </a: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 load and Daycare will be dismissed</a:t>
            </a:r>
          </a:p>
          <a:p>
            <a:pPr algn="ctr">
              <a:lnSpc>
                <a:spcPct val="80000"/>
              </a:lnSpc>
              <a:spcAft>
                <a:spcPts val="600"/>
              </a:spcAft>
            </a:pPr>
            <a:endParaRPr lang="en-US" sz="3200" dirty="0">
              <a:solidFill>
                <a:srgbClr val="FFFFFF"/>
              </a:solidFill>
              <a:effectLst>
                <a:outerShdw blurRad="50800" dist="38100" dir="2700000" algn="tl" rotWithShape="0">
                  <a:prstClr val="black">
                    <a:alpha val="40000"/>
                  </a:prstClr>
                </a:outerShdw>
              </a:effectLst>
              <a:latin typeface="Century Gothic"/>
              <a:cs typeface="Century Gothic"/>
            </a:endParaRPr>
          </a:p>
          <a:p>
            <a:pPr algn="ctr">
              <a:lnSpc>
                <a:spcPct val="80000"/>
              </a:lnSpc>
              <a:spcAft>
                <a:spcPts val="600"/>
              </a:spcAft>
            </a:pPr>
            <a:r>
              <a:rPr lang="en-US" sz="3200" dirty="0">
                <a:solidFill>
                  <a:srgbClr val="FFFF00"/>
                </a:solidFill>
                <a:effectLst>
                  <a:outerShdw blurRad="50800" dist="38100" dir="2700000" algn="tl" rotWithShape="0">
                    <a:prstClr val="black">
                      <a:alpha val="40000"/>
                    </a:prstClr>
                  </a:outerShdw>
                </a:effectLst>
                <a:latin typeface="Century Gothic"/>
                <a:cs typeface="Century Gothic"/>
              </a:rPr>
              <a:t>*Reminder: NO email or texting transportation changes.  All changes must be by note or called into the office.</a:t>
            </a:r>
          </a:p>
        </p:txBody>
      </p:sp>
    </p:spTree>
    <p:extLst>
      <p:ext uri="{BB962C8B-B14F-4D97-AF65-F5344CB8AC3E}">
        <p14:creationId xmlns:p14="http://schemas.microsoft.com/office/powerpoint/2010/main" val="3956198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1947474"/>
            <a:ext cx="7899985" cy="3727174"/>
          </a:xfrm>
          <a:prstGeom prst="rect">
            <a:avLst/>
          </a:prstGeom>
        </p:spPr>
        <p:txBody>
          <a:bodyPr wrap="square">
            <a:spAutoFit/>
          </a:bodyPr>
          <a:lstStyle/>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Standard based grading – </a:t>
            </a:r>
          </a:p>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1 – Does not Meet/Limited Progress</a:t>
            </a:r>
          </a:p>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2 – Progressing toward meeting standard</a:t>
            </a:r>
          </a:p>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3 – Meets Standard – </a:t>
            </a:r>
            <a:r>
              <a:rPr lang="en-US" sz="2800" i="1" u="sng" dirty="0">
                <a:solidFill>
                  <a:srgbClr val="FFFF00"/>
                </a:solidFill>
                <a:effectLst>
                  <a:outerShdw blurRad="50800" dist="38100" dir="2700000" algn="tl" rotWithShape="0">
                    <a:prstClr val="black">
                      <a:alpha val="40000"/>
                    </a:prstClr>
                  </a:outerShdw>
                </a:effectLst>
                <a:latin typeface="Century Gothic"/>
                <a:cs typeface="Century Gothic"/>
              </a:rPr>
              <a:t>CONSISTENTLY &amp; INDEPENDENTLY</a:t>
            </a:r>
          </a:p>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latin typeface="Century Gothic"/>
                <a:cs typeface="Century Gothic"/>
              </a:rPr>
              <a:t>3+ - over and above</a:t>
            </a:r>
          </a:p>
          <a:p>
            <a:pPr algn="ctr">
              <a:lnSpc>
                <a:spcPct val="80000"/>
              </a:lnSpc>
              <a:spcAft>
                <a:spcPts val="600"/>
              </a:spcAft>
            </a:pP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 Often a child has all 3s in 2</a:t>
            </a:r>
            <a:r>
              <a:rPr lang="en-US" sz="2400" baseline="30000" dirty="0">
                <a:solidFill>
                  <a:srgbClr val="FFFFFF"/>
                </a:solidFill>
                <a:effectLst>
                  <a:outerShdw blurRad="50800" dist="38100" dir="2700000" algn="tl" rotWithShape="0">
                    <a:prstClr val="black">
                      <a:alpha val="40000"/>
                    </a:prstClr>
                  </a:outerShdw>
                </a:effectLst>
                <a:latin typeface="Century Gothic"/>
                <a:cs typeface="Century Gothic"/>
              </a:rPr>
              <a:t>nd</a:t>
            </a: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 grade and starts with all 2s in 3</a:t>
            </a:r>
            <a:r>
              <a:rPr lang="en-US" sz="2400" baseline="30000" dirty="0">
                <a:solidFill>
                  <a:srgbClr val="FFFFFF"/>
                </a:solidFill>
                <a:effectLst>
                  <a:outerShdw blurRad="50800" dist="38100" dir="2700000" algn="tl" rotWithShape="0">
                    <a:prstClr val="black">
                      <a:alpha val="40000"/>
                    </a:prstClr>
                  </a:outerShdw>
                </a:effectLst>
                <a:latin typeface="Century Gothic"/>
                <a:cs typeface="Century Gothic"/>
              </a:rPr>
              <a:t>rd</a:t>
            </a: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 grade.  Students will be working toward meeting some standards all year long so 2 is common.**</a:t>
            </a:r>
          </a:p>
        </p:txBody>
      </p:sp>
    </p:spTree>
    <p:extLst>
      <p:ext uri="{BB962C8B-B14F-4D97-AF65-F5344CB8AC3E}">
        <p14:creationId xmlns:p14="http://schemas.microsoft.com/office/powerpoint/2010/main" val="330397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37221" y="1900139"/>
            <a:ext cx="7899985" cy="3785652"/>
          </a:xfrm>
          <a:prstGeom prst="rect">
            <a:avLst/>
          </a:prstGeom>
        </p:spPr>
        <p:txBody>
          <a:bodyPr wrap="square">
            <a:spAutoFit/>
          </a:bodyPr>
          <a:lstStyle/>
          <a:p>
            <a:r>
              <a:rPr lang="en-US" sz="2400" dirty="0">
                <a:solidFill>
                  <a:schemeClr val="bg1"/>
                </a:solidFill>
                <a:latin typeface="Century Gothic" panose="020B0502020202020204" pitchFamily="34" charset="0"/>
              </a:rPr>
              <a:t>Homework nightly –</a:t>
            </a:r>
          </a:p>
          <a:p>
            <a:pPr marL="800100" lvl="1" indent="-342900">
              <a:buFontTx/>
              <a:buChar char="-"/>
            </a:pPr>
            <a:r>
              <a:rPr lang="en-US" sz="2400" dirty="0">
                <a:solidFill>
                  <a:schemeClr val="bg1"/>
                </a:solidFill>
                <a:latin typeface="Century Gothic" panose="020B0502020202020204" pitchFamily="34" charset="0"/>
              </a:rPr>
              <a:t>Kids are responsible for completing homework Monday-Thursday.</a:t>
            </a:r>
          </a:p>
          <a:p>
            <a:pPr marL="800100" lvl="1" indent="-342900">
              <a:buFontTx/>
              <a:buChar char="-"/>
            </a:pPr>
            <a:r>
              <a:rPr lang="en-US" sz="2400" dirty="0">
                <a:solidFill>
                  <a:schemeClr val="bg1"/>
                </a:solidFill>
                <a:latin typeface="Century Gothic" panose="020B0502020202020204" pitchFamily="34" charset="0"/>
              </a:rPr>
              <a:t>You can expect homework in Reading and Math almost every evening.</a:t>
            </a:r>
          </a:p>
          <a:p>
            <a:pPr marL="800100" lvl="1" indent="-342900">
              <a:buFontTx/>
              <a:buChar char="-"/>
            </a:pPr>
            <a:r>
              <a:rPr lang="en-US" sz="2400" dirty="0">
                <a:solidFill>
                  <a:schemeClr val="bg1"/>
                </a:solidFill>
                <a:latin typeface="Century Gothic" panose="020B0502020202020204" pitchFamily="34" charset="0"/>
              </a:rPr>
              <a:t>Student homework will be based on information already taught in class as a review. </a:t>
            </a:r>
          </a:p>
          <a:p>
            <a:pPr marL="800100" lvl="1" indent="-342900">
              <a:buFontTx/>
              <a:buChar char="-"/>
            </a:pPr>
            <a:r>
              <a:rPr lang="en-US" sz="2400" dirty="0">
                <a:solidFill>
                  <a:schemeClr val="bg1"/>
                </a:solidFill>
                <a:latin typeface="Century Gothic" panose="020B0502020202020204" pitchFamily="34" charset="0"/>
              </a:rPr>
              <a:t>Homework is NOT GRADED!</a:t>
            </a:r>
          </a:p>
          <a:p>
            <a:pPr lvl="1"/>
            <a:r>
              <a:rPr lang="en-US" sz="2400" dirty="0">
                <a:solidFill>
                  <a:schemeClr val="bg1"/>
                </a:solidFill>
                <a:latin typeface="Century Gothic" panose="020B0502020202020204" pitchFamily="34" charset="0"/>
              </a:rPr>
              <a:t>- RARELY, homework on FRIDAYS!</a:t>
            </a:r>
          </a:p>
        </p:txBody>
      </p:sp>
    </p:spTree>
    <p:extLst>
      <p:ext uri="{BB962C8B-B14F-4D97-AF65-F5344CB8AC3E}">
        <p14:creationId xmlns:p14="http://schemas.microsoft.com/office/powerpoint/2010/main" val="3141125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068410"/>
            <a:ext cx="7899985" cy="3585597"/>
          </a:xfrm>
          <a:prstGeom prst="rect">
            <a:avLst/>
          </a:prstGeom>
        </p:spPr>
        <p:txBody>
          <a:bodyPr wrap="square">
            <a:spAutoFit/>
          </a:bodyPr>
          <a:lstStyle/>
          <a:p>
            <a:pPr algn="ctr">
              <a:lnSpc>
                <a:spcPct val="80000"/>
              </a:lnSpc>
              <a:spcAft>
                <a:spcPts val="600"/>
              </a:spcAft>
            </a:pP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-Students should be reading chapter books on their </a:t>
            </a:r>
            <a:r>
              <a:rPr lang="en-US" sz="2400" dirty="0" err="1">
                <a:solidFill>
                  <a:srgbClr val="FFFFFF"/>
                </a:solidFill>
                <a:effectLst>
                  <a:outerShdw blurRad="50800" dist="38100" dir="2700000" algn="tl" rotWithShape="0">
                    <a:prstClr val="black">
                      <a:alpha val="40000"/>
                    </a:prstClr>
                  </a:outerShdw>
                </a:effectLst>
                <a:latin typeface="Century Gothic"/>
                <a:cs typeface="Century Gothic"/>
              </a:rPr>
              <a:t>lexile</a:t>
            </a: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 level.  </a:t>
            </a:r>
          </a:p>
          <a:p>
            <a:pPr algn="ctr">
              <a:lnSpc>
                <a:spcPct val="80000"/>
              </a:lnSpc>
              <a:spcAft>
                <a:spcPts val="600"/>
              </a:spcAft>
            </a:pP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-They should be understanding what they read.  </a:t>
            </a:r>
          </a:p>
          <a:p>
            <a:pPr algn="ctr">
              <a:lnSpc>
                <a:spcPct val="80000"/>
              </a:lnSpc>
              <a:spcAft>
                <a:spcPts val="600"/>
              </a:spcAft>
            </a:pP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(Read for Learning)</a:t>
            </a:r>
          </a:p>
          <a:p>
            <a:pPr algn="ctr">
              <a:lnSpc>
                <a:spcPct val="80000"/>
              </a:lnSpc>
              <a:spcAft>
                <a:spcPts val="600"/>
              </a:spcAft>
            </a:pP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-Students should read 120 correct words per minute (CWPM) by 4</a:t>
            </a:r>
            <a:r>
              <a:rPr lang="en-US" sz="2400" baseline="30000" dirty="0">
                <a:solidFill>
                  <a:srgbClr val="FFFFFF"/>
                </a:solidFill>
                <a:effectLst>
                  <a:outerShdw blurRad="50800" dist="38100" dir="2700000" algn="tl" rotWithShape="0">
                    <a:prstClr val="black">
                      <a:alpha val="40000"/>
                    </a:prstClr>
                  </a:outerShdw>
                </a:effectLst>
                <a:latin typeface="Century Gothic"/>
                <a:cs typeface="Century Gothic"/>
              </a:rPr>
              <a:t>th</a:t>
            </a:r>
            <a:r>
              <a:rPr lang="en-US" sz="2400" dirty="0">
                <a:solidFill>
                  <a:srgbClr val="FFFFFF"/>
                </a:solidFill>
                <a:effectLst>
                  <a:outerShdw blurRad="50800" dist="38100" dir="2700000" algn="tl" rotWithShape="0">
                    <a:prstClr val="black">
                      <a:alpha val="40000"/>
                    </a:prstClr>
                  </a:outerShdw>
                </a:effectLst>
                <a:latin typeface="Century Gothic"/>
                <a:cs typeface="Century Gothic"/>
              </a:rPr>
              <a:t> quarter – 90 CWPM for quarter 1.</a:t>
            </a:r>
          </a:p>
          <a:p>
            <a:pPr algn="ctr">
              <a:lnSpc>
                <a:spcPct val="80000"/>
              </a:lnSpc>
              <a:spcAft>
                <a:spcPts val="600"/>
              </a:spcAft>
            </a:pPr>
            <a:r>
              <a:rPr lang="en-US" sz="2400" dirty="0">
                <a:solidFill>
                  <a:schemeClr val="bg1"/>
                </a:solidFill>
                <a:latin typeface="Century Gothic" panose="020B0502020202020204" pitchFamily="34" charset="0"/>
              </a:rPr>
              <a:t>-Build Reading Stamina	</a:t>
            </a:r>
          </a:p>
          <a:p>
            <a:pPr algn="ctr">
              <a:lnSpc>
                <a:spcPct val="80000"/>
              </a:lnSpc>
              <a:spcAft>
                <a:spcPts val="600"/>
              </a:spcAft>
            </a:pPr>
            <a:r>
              <a:rPr lang="en-US" sz="2400" dirty="0">
                <a:solidFill>
                  <a:schemeClr val="bg1"/>
                </a:solidFill>
                <a:latin typeface="Century Gothic" panose="020B0502020202020204" pitchFamily="34" charset="0"/>
              </a:rPr>
              <a:t>-Vocabulary building daily			</a:t>
            </a:r>
          </a:p>
          <a:p>
            <a:pPr algn="ctr">
              <a:lnSpc>
                <a:spcPct val="80000"/>
              </a:lnSpc>
              <a:spcAft>
                <a:spcPts val="600"/>
              </a:spcAft>
            </a:pPr>
            <a:r>
              <a:rPr lang="en-US" sz="2400" dirty="0">
                <a:solidFill>
                  <a:schemeClr val="bg1"/>
                </a:solidFill>
                <a:latin typeface="Century Gothic" panose="020B0502020202020204" pitchFamily="34" charset="0"/>
              </a:rPr>
              <a:t>-Reading groups/independent/with peers		</a:t>
            </a:r>
          </a:p>
          <a:p>
            <a:pPr algn="ctr">
              <a:lnSpc>
                <a:spcPct val="80000"/>
              </a:lnSpc>
              <a:spcAft>
                <a:spcPts val="600"/>
              </a:spcAft>
            </a:pPr>
            <a:r>
              <a:rPr lang="en-US" sz="2400" dirty="0">
                <a:solidFill>
                  <a:schemeClr val="bg1"/>
                </a:solidFill>
                <a:latin typeface="Century Gothic" panose="020B0502020202020204" pitchFamily="34" charset="0"/>
              </a:rPr>
              <a:t>-Fiction/Non-fiction</a:t>
            </a:r>
            <a:endParaRPr lang="en-US" sz="2400" dirty="0">
              <a:solidFill>
                <a:srgbClr val="FFFFFF"/>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78675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265056"/>
            <a:ext cx="7899985" cy="3474797"/>
          </a:xfrm>
          <a:prstGeom prst="rect">
            <a:avLst/>
          </a:prstGeom>
        </p:spPr>
        <p:txBody>
          <a:bodyPr wrap="square">
            <a:spAutoFit/>
          </a:bodyPr>
          <a:lstStyle/>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-Students must be able to </a:t>
            </a:r>
            <a:r>
              <a:rPr lang="en-US" sz="3200" b="1" dirty="0">
                <a:solidFill>
                  <a:srgbClr val="FFFF00"/>
                </a:solidFill>
                <a:effectLst>
                  <a:outerShdw blurRad="50800" dist="38100" dir="2700000" algn="tl" rotWithShape="0">
                    <a:prstClr val="black">
                      <a:alpha val="40000"/>
                    </a:prstClr>
                  </a:outerShdw>
                </a:effectLst>
                <a:latin typeface="Century Gothic"/>
                <a:cs typeface="Century Gothic"/>
              </a:rPr>
              <a:t>write, write, write</a:t>
            </a: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 across all three genres of writing (Narrative, Opinion, Informational).</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-They are writing to learn, using text evidence, and citing the text.</a:t>
            </a:r>
          </a:p>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latin typeface="Century Gothic"/>
                <a:cs typeface="Century Gothic"/>
              </a:rPr>
              <a:t>-They should take their writing through the writing process and self edit.</a:t>
            </a:r>
          </a:p>
          <a:p>
            <a:pPr algn="ctr">
              <a:lnSpc>
                <a:spcPct val="80000"/>
              </a:lnSpc>
              <a:spcAft>
                <a:spcPts val="600"/>
              </a:spcAft>
            </a:pPr>
            <a:r>
              <a:rPr lang="en-US" sz="3200" dirty="0">
                <a:solidFill>
                  <a:schemeClr val="bg1"/>
                </a:solidFill>
                <a:latin typeface="Century Gothic" panose="020B0502020202020204" pitchFamily="34" charset="0"/>
              </a:rPr>
              <a:t>-We will learn CURSIVE this year!</a:t>
            </a:r>
            <a:endParaRPr lang="en-US" sz="3200" dirty="0">
              <a:solidFill>
                <a:schemeClr val="bg1"/>
              </a:solidFill>
              <a:effectLst>
                <a:outerShdw blurRad="50800" dist="38100" dir="2700000" algn="tl" rotWithShape="0">
                  <a:prstClr val="black">
                    <a:alpha val="40000"/>
                  </a:prstClr>
                </a:outerShdw>
              </a:effectLst>
              <a:latin typeface="Century Gothic" panose="020B0502020202020204" pitchFamily="34" charset="0"/>
              <a:cs typeface="Century Gothic"/>
            </a:endParaRPr>
          </a:p>
        </p:txBody>
      </p:sp>
    </p:spTree>
    <p:extLst>
      <p:ext uri="{BB962C8B-B14F-4D97-AF65-F5344CB8AC3E}">
        <p14:creationId xmlns:p14="http://schemas.microsoft.com/office/powerpoint/2010/main" val="836790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9DF0748EC88E4F8CFC648C08FC478F" ma:contentTypeVersion="13" ma:contentTypeDescription="Create a new document." ma:contentTypeScope="" ma:versionID="011f3843ef077892b579e73ef5d58d69">
  <xsd:schema xmlns:xsd="http://www.w3.org/2001/XMLSchema" xmlns:xs="http://www.w3.org/2001/XMLSchema" xmlns:p="http://schemas.microsoft.com/office/2006/metadata/properties" xmlns:ns3="34722e8a-c5e6-46e7-90f4-9a12dcf3c960" xmlns:ns4="8e9720f4-bbfb-4ed1-882b-63cce5d59926" targetNamespace="http://schemas.microsoft.com/office/2006/metadata/properties" ma:root="true" ma:fieldsID="0591eeb31bbe26063d3a6de101fac1ef" ns3:_="" ns4:_="">
    <xsd:import namespace="34722e8a-c5e6-46e7-90f4-9a12dcf3c960"/>
    <xsd:import namespace="8e9720f4-bbfb-4ed1-882b-63cce5d59926"/>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22e8a-c5e6-46e7-90f4-9a12dcf3c96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9720f4-bbfb-4ed1-882b-63cce5d5992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484DD2-0B1B-4796-91DF-C909389993BC}">
  <ds:schemaRefs>
    <ds:schemaRef ds:uri="http://schemas.microsoft.com/sharepoint/v3/contenttype/forms"/>
  </ds:schemaRefs>
</ds:datastoreItem>
</file>

<file path=customXml/itemProps2.xml><?xml version="1.0" encoding="utf-8"?>
<ds:datastoreItem xmlns:ds="http://schemas.openxmlformats.org/officeDocument/2006/customXml" ds:itemID="{68620801-9917-43A4-86C2-A3B2DBBEBC4E}">
  <ds:schemaRefs>
    <ds:schemaRef ds:uri="34722e8a-c5e6-46e7-90f4-9a12dcf3c960"/>
    <ds:schemaRef ds:uri="http://purl.org/dc/terms/"/>
    <ds:schemaRef ds:uri="http://purl.org/dc/dcmitype/"/>
    <ds:schemaRef ds:uri="http://schemas.microsoft.com/office/2006/documentManagement/types"/>
    <ds:schemaRef ds:uri="http://schemas.openxmlformats.org/package/2006/metadata/core-properties"/>
    <ds:schemaRef ds:uri="8e9720f4-bbfb-4ed1-882b-63cce5d59926"/>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CDFD3571-5E3C-42DF-A6C1-E0FA5C9E6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722e8a-c5e6-46e7-90f4-9a12dcf3c960"/>
    <ds:schemaRef ds:uri="8e9720f4-bbfb-4ed1-882b-63cce5d59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3147</TotalTime>
  <Words>704</Words>
  <Application>Microsoft Office PowerPoint</Application>
  <PresentationFormat>On-screen Show (4:3)</PresentationFormat>
  <Paragraphs>99</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Kristen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Gabby Barba</dc:creator>
  <cp:lastModifiedBy>Kasey West</cp:lastModifiedBy>
  <cp:revision>64</cp:revision>
  <cp:lastPrinted>2018-08-08T19:41:57Z</cp:lastPrinted>
  <dcterms:created xsi:type="dcterms:W3CDTF">2014-05-30T14:45:57Z</dcterms:created>
  <dcterms:modified xsi:type="dcterms:W3CDTF">2019-08-06T18:53:55Z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0x0101006B9DF0748EC88E4F8CFC648C08FC478F</vt:lpwstr>
  </property>
</Properties>
</file>